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3" r:id="rId5"/>
  </p:sldMasterIdLst>
  <p:notesMasterIdLst>
    <p:notesMasterId r:id="rId33"/>
  </p:notesMasterIdLst>
  <p:handoutMasterIdLst>
    <p:handoutMasterId r:id="rId34"/>
  </p:handoutMasterIdLst>
  <p:sldIdLst>
    <p:sldId id="256" r:id="rId6"/>
    <p:sldId id="698" r:id="rId7"/>
    <p:sldId id="480" r:id="rId8"/>
    <p:sldId id="640" r:id="rId9"/>
    <p:sldId id="602" r:id="rId10"/>
    <p:sldId id="631" r:id="rId11"/>
    <p:sldId id="641" r:id="rId12"/>
    <p:sldId id="603" r:id="rId13"/>
    <p:sldId id="642" r:id="rId14"/>
    <p:sldId id="643" r:id="rId15"/>
    <p:sldId id="696" r:id="rId16"/>
    <p:sldId id="648" r:id="rId17"/>
    <p:sldId id="644" r:id="rId18"/>
    <p:sldId id="651" r:id="rId19"/>
    <p:sldId id="652" r:id="rId20"/>
    <p:sldId id="490" r:id="rId21"/>
    <p:sldId id="657" r:id="rId22"/>
    <p:sldId id="659" r:id="rId23"/>
    <p:sldId id="660" r:id="rId24"/>
    <p:sldId id="664" r:id="rId25"/>
    <p:sldId id="307" r:id="rId26"/>
    <p:sldId id="701" r:id="rId27"/>
    <p:sldId id="755" r:id="rId28"/>
    <p:sldId id="754" r:id="rId29"/>
    <p:sldId id="756" r:id="rId30"/>
    <p:sldId id="753" r:id="rId31"/>
    <p:sldId id="758" r:id="rId32"/>
  </p:sldIdLst>
  <p:sldSz cx="9144000" cy="6858000" type="screen4x3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4BF"/>
    <a:srgbClr val="FDB5A1"/>
    <a:srgbClr val="D73529"/>
    <a:srgbClr val="F12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56" autoAdjust="0"/>
    <p:restoredTop sz="94558"/>
  </p:normalViewPr>
  <p:slideViewPr>
    <p:cSldViewPr>
      <p:cViewPr varScale="1">
        <p:scale>
          <a:sx n="121" d="100"/>
          <a:sy n="121" d="100"/>
        </p:scale>
        <p:origin x="252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1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9DD3B60-7819-4580-AC6E-3BCEB0EC3C95}" type="datetime1">
              <a:rPr lang="en-US"/>
              <a:pPr>
                <a:defRPr/>
              </a:pPr>
              <a:t>2/25/20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6AD5B3D-8BCA-4EE0-847A-233DDD077B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50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1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/>
          <a:lstStyle>
            <a:lvl1pPr algn="r">
              <a:defRPr sz="1200"/>
            </a:lvl1pPr>
          </a:lstStyle>
          <a:p>
            <a:pPr>
              <a:defRPr/>
            </a:pPr>
            <a:fld id="{8ABB6B82-B001-4F7C-B514-7A1E898742BF}" type="datetimeFigureOut">
              <a:rPr lang="en-US"/>
              <a:pPr>
                <a:defRPr/>
              </a:pPr>
              <a:t>2/25/20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1" tIns="46660" rIns="93321" bIns="4666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4"/>
            <a:ext cx="5618480" cy="4189095"/>
          </a:xfrm>
          <a:prstGeom prst="rect">
            <a:avLst/>
          </a:prstGeom>
        </p:spPr>
        <p:txBody>
          <a:bodyPr vert="horz" lIns="93321" tIns="46660" rIns="93321" bIns="4666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 anchor="b"/>
          <a:lstStyle>
            <a:lvl1pPr algn="r">
              <a:defRPr sz="1200"/>
            </a:lvl1pPr>
          </a:lstStyle>
          <a:p>
            <a:pPr>
              <a:defRPr/>
            </a:pPr>
            <a:fld id="{D1FEC384-73F6-4CB0-8B58-CE90DD7CF4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07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57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950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464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206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34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82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950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637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786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950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012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950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760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950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777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2959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810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94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217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680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696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660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648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489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950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450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98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950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273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rady_logo_ful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ottersonColor_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62000" y="0"/>
            <a:ext cx="3922713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200400" y="1143000"/>
            <a:ext cx="4953000" cy="2667000"/>
          </a:xfrm>
        </p:spPr>
        <p:txBody>
          <a:bodyPr/>
          <a:lstStyle>
            <a:lvl1pPr>
              <a:defRPr sz="2800" b="1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404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200400" y="4419600"/>
            <a:ext cx="5029200" cy="762000"/>
          </a:xfrm>
        </p:spPr>
        <p:txBody>
          <a:bodyPr/>
          <a:lstStyle>
            <a:lvl1pPr marL="0" indent="0">
              <a:buFontTx/>
              <a:buNone/>
              <a:defRPr sz="2000" b="0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381000"/>
            <a:ext cx="1885950" cy="5745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381000"/>
            <a:ext cx="5505450" cy="5745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>
                <a:latin typeface="Calibri" pitchFamily="34" charset="0"/>
              </a:defRPr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5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  <a:latin typeface="Calibri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352108825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Bar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94735252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11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381000"/>
            <a:ext cx="7543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143000"/>
            <a:ext cx="7543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rady_logo_full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12" descr="otterson_side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-609600" y="-1588"/>
            <a:ext cx="1508125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8" r:id="rId12"/>
    <p:sldLayoutId id="2147483749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/>
          <a:ea typeface="ＭＳ Ｐゴシック" charset="-128"/>
          <a:cs typeface="Calibri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14e/v15-4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106qUYzqJ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5tqW6PxO_rA" TargetMode="External"/><Relationship Id="rId3" Type="http://schemas.openxmlformats.org/officeDocument/2006/relationships/image" Target="../media/image19.tiff"/><Relationship Id="rId7" Type="http://schemas.openxmlformats.org/officeDocument/2006/relationships/image" Target="../media/image21.jpeg"/><Relationship Id="rId2" Type="http://schemas.openxmlformats.org/officeDocument/2006/relationships/hyperlink" Target="https://www.youtube.com/watch?v=3-fiwBPyAa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7jPrvZr9Ur0" TargetMode="External"/><Relationship Id="rId5" Type="http://schemas.openxmlformats.org/officeDocument/2006/relationships/image" Target="../media/image20.jpeg"/><Relationship Id="rId4" Type="http://schemas.openxmlformats.org/officeDocument/2006/relationships/hyperlink" Target="https://www.youtube.com/watch?v=Az-9T3a9TPU" TargetMode="External"/><Relationship Id="rId9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14e/ppt15-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685800"/>
            <a:ext cx="7848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2895600"/>
            <a:ext cx="56769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MGT 103 Lecture #13</a:t>
            </a:r>
          </a:p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The ”Place”- Marketing Channels &amp; Supply Chains</a:t>
            </a:r>
          </a:p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Game of Thrones Case Study- Multi-Channel Marketing</a:t>
            </a:r>
          </a:p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February 26,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6800" y="293164"/>
            <a:ext cx="8077200" cy="6096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15-4 </a:t>
            </a:r>
            <a:r>
              <a:rPr lang="en-US" sz="2400" dirty="0"/>
              <a:t> Common marketing channels for business products and services by the kind and number of intermediaries.</a:t>
            </a:r>
          </a:p>
        </p:txBody>
      </p:sp>
      <p:pic>
        <p:nvPicPr>
          <p:cNvPr id="9" name="Content Placeholder 8" descr="A graphic lists four business products and services marketing channels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371601"/>
            <a:ext cx="5791200" cy="4380198"/>
          </a:xfrm>
          <a:prstGeom prst="rect">
            <a:avLst/>
          </a:prstGeom>
        </p:spPr>
      </p:pic>
      <p:sp>
        <p:nvSpPr>
          <p:cNvPr id="7" name="Text Placeholder 6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77122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191335"/>
            <a:ext cx="7984331" cy="1104065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371600" y="599798"/>
            <a:ext cx="7315200" cy="817839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 MARKETING CHANNELS</a:t>
            </a:r>
            <a:br>
              <a:rPr lang="en-US" sz="2800" b="1" dirty="0">
                <a:solidFill>
                  <a:srgbClr val="00B0F0"/>
                </a:solidFill>
              </a:rPr>
            </a:b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405759" y="1857631"/>
            <a:ext cx="7441527" cy="299830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Internet Marketing Channels:</a:t>
            </a:r>
          </a:p>
          <a:p>
            <a:pPr lvl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Combine Electronic and Traditional Intermediaries</a:t>
            </a:r>
          </a:p>
          <a:p>
            <a:pPr lvl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Time, Place, Form, and Possession Utility for Buyers</a:t>
            </a:r>
          </a:p>
          <a:p>
            <a:pPr lvl="1">
              <a:buFont typeface="Arial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Also Includes Services Such as Car Rental, Financial Securities, and Insurance</a:t>
            </a:r>
          </a:p>
        </p:txBody>
      </p:sp>
    </p:spTree>
    <p:extLst>
      <p:ext uri="{BB962C8B-B14F-4D97-AF65-F5344CB8AC3E}">
        <p14:creationId xmlns:p14="http://schemas.microsoft.com/office/powerpoint/2010/main" val="26266387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43000" y="293709"/>
            <a:ext cx="8001000" cy="6096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15-5  </a:t>
            </a:r>
            <a:r>
              <a:rPr lang="en-US" sz="2400" dirty="0"/>
              <a:t>Consumer electronic marketing channels are similar to those for consumer products and services.</a:t>
            </a:r>
          </a:p>
        </p:txBody>
      </p:sp>
      <p:pic>
        <p:nvPicPr>
          <p:cNvPr id="9" name="Content Placeholder 8" descr="A graphic lists four consumer Internet marketing channels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390995"/>
            <a:ext cx="6778183" cy="4369719"/>
          </a:xfrm>
          <a:prstGeom prst="rect">
            <a:avLst/>
          </a:prstGeom>
        </p:spPr>
      </p:pic>
      <p:sp>
        <p:nvSpPr>
          <p:cNvPr id="7" name="Text Placeholder 6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04138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59873" y="512335"/>
            <a:ext cx="7980363" cy="846034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600200" y="493952"/>
            <a:ext cx="7086600" cy="923685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DIRECT AND MULTICHANNEL MARKETING</a:t>
            </a:r>
            <a:endParaRPr lang="en-US" sz="1800" b="1" dirty="0">
              <a:solidFill>
                <a:srgbClr val="00B0F0"/>
              </a:solidFill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1371600" y="1600201"/>
            <a:ext cx="7315200" cy="23241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Direct Marketing Channels</a:t>
            </a:r>
          </a:p>
          <a:p>
            <a:pPr marL="0" indent="0">
              <a:buNone/>
            </a:pPr>
            <a:r>
              <a:rPr lang="en-US" dirty="0"/>
              <a:t>Indirect Marketing Channels</a:t>
            </a:r>
          </a:p>
          <a:p>
            <a:pPr marL="0" indent="0">
              <a:buNone/>
            </a:pPr>
            <a:r>
              <a:rPr lang="en-US" dirty="0">
                <a:solidFill>
                  <a:srgbClr val="0064FF"/>
                </a:solidFill>
                <a:hlinkClick r:id="" action="ppaction://noaction"/>
              </a:rPr>
              <a:t>Multichannel Marketing</a:t>
            </a:r>
            <a:endParaRPr lang="en-US" dirty="0">
              <a:solidFill>
                <a:srgbClr val="0064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64FF"/>
                </a:solidFill>
                <a:hlinkClick r:id="" action="ppaction://noaction"/>
              </a:rPr>
              <a:t>Dual Distribution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Strategic Channel Alliances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60" y="1940527"/>
            <a:ext cx="2606766" cy="3559104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CE4C0D6-698C-49E0-AF69-73BA7E4E7EB1}"/>
              </a:ext>
            </a:extLst>
          </p:cNvPr>
          <p:cNvSpPr txBox="1">
            <a:spLocks/>
          </p:cNvSpPr>
          <p:nvPr/>
        </p:nvSpPr>
        <p:spPr>
          <a:xfrm>
            <a:off x="5073702" y="5562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b="0" dirty="0"/>
              <a:t>© Rob Crandall/Alamy Stock Photo</a:t>
            </a:r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86818714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60338"/>
            <a:ext cx="7543801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MARKETING CHANNEL CHOICE AND MANAGEMENT</a:t>
            </a:r>
            <a:br>
              <a:rPr lang="en-US" sz="32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FACTORS AFFECTING CHANNEL CHOICE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19200" y="1739900"/>
            <a:ext cx="7467600" cy="43862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Choose Channel by: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Best Coverage of Target Market?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Best Satisfy Buyers’ Requirements?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Most Profitable?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Target Market Coverage (Density)</a:t>
            </a: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64FF"/>
                </a:solidFill>
                <a:hlinkClick r:id="" action="ppaction://noaction"/>
              </a:rPr>
              <a:t>Intensive Distribution</a:t>
            </a:r>
            <a:endParaRPr lang="en-US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64FF"/>
                </a:solidFill>
                <a:hlinkClick r:id="" action="ppaction://noaction"/>
              </a:rPr>
              <a:t>Exclusive Distribution</a:t>
            </a:r>
            <a:endParaRPr lang="en-US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64FF"/>
                </a:solidFill>
                <a:hlinkClick r:id="rId3" action="ppaction://hlinksldjump"/>
              </a:rPr>
              <a:t>Selective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08931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76847"/>
            <a:ext cx="8056563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2390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MARKETING CHANNEL CHOICE AND MANAGEMENT</a:t>
            </a:r>
            <a:br>
              <a:rPr lang="en-US" sz="32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CHANNEL CHOICE CONSIDERATIONS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447800" y="1803400"/>
            <a:ext cx="7239000" cy="43227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Buyer Requirements</a:t>
            </a:r>
          </a:p>
          <a:p>
            <a:pPr lvl="1">
              <a:buFont typeface="Arial"/>
              <a:buChar char="•"/>
            </a:pPr>
            <a:r>
              <a:rPr lang="en-US" dirty="0"/>
              <a:t>Information</a:t>
            </a:r>
          </a:p>
          <a:p>
            <a:pPr lvl="1">
              <a:buFont typeface="Arial"/>
              <a:buChar char="•"/>
            </a:pPr>
            <a:r>
              <a:rPr lang="en-US" dirty="0"/>
              <a:t>Variety</a:t>
            </a:r>
          </a:p>
          <a:p>
            <a:pPr lvl="1">
              <a:buFont typeface="Arial"/>
              <a:buChar char="•"/>
            </a:pPr>
            <a:r>
              <a:rPr lang="en-US" dirty="0"/>
              <a:t>Convenience</a:t>
            </a:r>
          </a:p>
          <a:p>
            <a:pPr lvl="1">
              <a:buFont typeface="Arial"/>
              <a:buChar char="•"/>
            </a:pPr>
            <a:r>
              <a:rPr lang="en-US" dirty="0"/>
              <a:t>Pre- or Post-Sale Service</a:t>
            </a:r>
          </a:p>
          <a:p>
            <a:pPr marL="0" indent="0">
              <a:buNone/>
            </a:pPr>
            <a:r>
              <a:rPr lang="en-US" dirty="0"/>
              <a:t>Profitability</a:t>
            </a:r>
          </a:p>
          <a:p>
            <a:pPr lvl="1"/>
            <a:r>
              <a:rPr lang="en-US" dirty="0"/>
              <a:t>How do I maximize profits? (high revenue &amp; low costs….)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047" y="2127884"/>
            <a:ext cx="2891891" cy="1882621"/>
          </a:xfrm>
          <a:prstGeom prst="rect">
            <a:avLst/>
          </a:prstGeom>
        </p:spPr>
      </p:pic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E126251-4CA7-4460-ADCB-28BC122A857A}"/>
              </a:ext>
            </a:extLst>
          </p:cNvPr>
          <p:cNvSpPr txBox="1">
            <a:spLocks/>
          </p:cNvSpPr>
          <p:nvPr/>
        </p:nvSpPr>
        <p:spPr>
          <a:xfrm>
            <a:off x="5042338" y="4113058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b="0" i="1" dirty="0"/>
              <a:t>©David McNew/Getty Images</a:t>
            </a:r>
            <a:endParaRPr lang="en-US" b="0" i="1" kern="0" dirty="0"/>
          </a:p>
        </p:txBody>
      </p:sp>
    </p:spTree>
    <p:extLst>
      <p:ext uri="{BB962C8B-B14F-4D97-AF65-F5344CB8AC3E}">
        <p14:creationId xmlns:p14="http://schemas.microsoft.com/office/powerpoint/2010/main" val="347874850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54" name="AutoShape 10"/>
          <p:cNvSpPr>
            <a:spLocks noChangeArrowheads="1"/>
          </p:cNvSpPr>
          <p:nvPr/>
        </p:nvSpPr>
        <p:spPr bwMode="auto">
          <a:xfrm>
            <a:off x="1066800" y="75163"/>
            <a:ext cx="7924800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457200" algn="ctr" eaLnBrk="1" hangingPunct="1">
              <a:lnSpc>
                <a:spcPct val="105000"/>
              </a:lnSpc>
              <a:spcBef>
                <a:spcPct val="30000"/>
              </a:spcBef>
              <a:buClrTx/>
              <a:buSzTx/>
              <a:buFontTx/>
              <a:buNone/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924800" cy="6096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APPLYING MARKETING METRICS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Channel Sales and Profit at Charlesburg Furniture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F517A8-8905-40EF-BD64-F5D36C4E2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447799"/>
            <a:ext cx="7311231" cy="551610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</a:t>
            </a:r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Charlesburg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Furniture Allocate Marketing Funds Based on Channel Dollar Sales or on Profit?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eries of bar graphs lists the percentage of total sales and profit for three channels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2840226"/>
            <a:ext cx="3634693" cy="3324787"/>
          </a:xfrm>
          <a:prstGeom prst="rect">
            <a:avLst/>
          </a:prstGeom>
        </p:spPr>
      </p:pic>
      <p:pic>
        <p:nvPicPr>
          <p:cNvPr id="7" name="Picture 6" descr="A series of bar graphs shows the annual percentage change in sales for three channels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853" y="2840226"/>
            <a:ext cx="3177935" cy="325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9649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1" y="152400"/>
            <a:ext cx="7696200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43000" y="266700"/>
            <a:ext cx="75438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LOGISTICS AND SUPPLY CHAIN MANAGEMENT</a:t>
            </a:r>
            <a:br>
              <a:rPr lang="en-US" sz="32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KEY CONCEPTS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600200" y="1739900"/>
            <a:ext cx="7086600" cy="43862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64FF"/>
                </a:solidFill>
                <a:hlinkClick r:id="rId3" action="ppaction://hlinksldjump"/>
              </a:rPr>
              <a:t>Logistics</a:t>
            </a:r>
            <a:endParaRPr lang="en-US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dirty="0"/>
              <a:t>Logistics Management</a:t>
            </a:r>
          </a:p>
          <a:p>
            <a:pPr lvl="2"/>
            <a:r>
              <a:rPr lang="en-US" dirty="0"/>
              <a:t>Customer Requirements</a:t>
            </a:r>
          </a:p>
          <a:p>
            <a:pPr lvl="2"/>
            <a:r>
              <a:rPr lang="en-US" dirty="0">
                <a:sym typeface="Wingdings 3" charset="0"/>
              </a:rPr>
              <a:t>Flow</a:t>
            </a:r>
          </a:p>
          <a:p>
            <a:pPr lvl="2"/>
            <a:r>
              <a:rPr lang="en-US" dirty="0"/>
              <a:t>Cost-Effective </a:t>
            </a:r>
            <a:endParaRPr lang="en-US" dirty="0">
              <a:sym typeface="Wingdings 3" charset="0"/>
            </a:endParaRPr>
          </a:p>
          <a:p>
            <a:pPr lvl="2"/>
            <a:r>
              <a:rPr lang="en-US" dirty="0"/>
              <a:t>Customer Service </a:t>
            </a:r>
            <a:endParaRPr lang="en-US" dirty="0">
              <a:solidFill>
                <a:srgbClr val="0064FF"/>
              </a:solidFill>
              <a:hlinkClick r:id="" action="ppaction://noaction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64FF"/>
                </a:solidFill>
                <a:hlinkClick r:id="" action="ppaction://noaction"/>
              </a:rPr>
              <a:t>Supply Chain</a:t>
            </a:r>
            <a:endParaRPr lang="en-US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dirty="0"/>
              <a:t>Supply Chain Management</a:t>
            </a:r>
          </a:p>
          <a:p>
            <a:pPr lvl="1">
              <a:buFont typeface="Arial"/>
              <a:buChar char="•"/>
            </a:pPr>
            <a:r>
              <a:rPr lang="en-US" dirty="0"/>
              <a:t>Integration Across Firms</a:t>
            </a:r>
          </a:p>
        </p:txBody>
      </p:sp>
    </p:spTree>
    <p:extLst>
      <p:ext uri="{BB962C8B-B14F-4D97-AF65-F5344CB8AC3E}">
        <p14:creationId xmlns:p14="http://schemas.microsoft.com/office/powerpoint/2010/main" val="227570215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6800" y="1038225"/>
            <a:ext cx="7924800" cy="609600"/>
          </a:xfrm>
        </p:spPr>
        <p:txBody>
          <a:bodyPr/>
          <a:lstStyle/>
          <a:p>
            <a:pPr algn="l"/>
            <a:r>
              <a:rPr lang="en-US" sz="32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15-9</a:t>
            </a:r>
            <a:r>
              <a:rPr lang="en-US" sz="3200" dirty="0"/>
              <a:t>  The automotive supply chain includes thousands of firms that provide the functional components, parts, etc. in a car.</a:t>
            </a:r>
          </a:p>
        </p:txBody>
      </p:sp>
      <p:pic>
        <p:nvPicPr>
          <p:cNvPr id="9" name="Content Placeholder 8" descr="A graphic depicts a series of flow charts tracking the automotive supply chain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643250"/>
            <a:ext cx="7652825" cy="2590800"/>
          </a:xfrm>
          <a:prstGeom prst="rect">
            <a:avLst/>
          </a:prstGeom>
        </p:spPr>
      </p:pic>
      <p:sp>
        <p:nvSpPr>
          <p:cNvPr id="7" name="Text Placeholder 6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06840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3861" y="250508"/>
            <a:ext cx="7984331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TWO CONCEPTS OF LOGISTICS MANAGEMENT IN A SUPPLY CHAIN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371599" y="1902713"/>
            <a:ext cx="7368857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64FF"/>
                </a:solidFill>
                <a:hlinkClick r:id="" action="ppaction://noaction"/>
              </a:rPr>
              <a:t>Total Logistics Cost </a:t>
            </a:r>
            <a:endParaRPr lang="en-US" dirty="0">
              <a:solidFill>
                <a:srgbClr val="0064FF"/>
              </a:solidFill>
            </a:endParaRPr>
          </a:p>
          <a:p>
            <a:pPr marL="0" indent="0">
              <a:buNone/>
            </a:pPr>
            <a:r>
              <a:rPr lang="en-US" dirty="0"/>
              <a:t>Includes Expenses for Transportation, Inventory, Materials Handling, and More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64FF"/>
                </a:solidFill>
                <a:hlinkClick r:id="" action="ppaction://noaction"/>
              </a:rPr>
              <a:t>Customer Service </a:t>
            </a:r>
            <a:endParaRPr lang="en-US" dirty="0">
              <a:solidFill>
                <a:srgbClr val="0064FF"/>
              </a:solidFill>
            </a:endParaRPr>
          </a:p>
          <a:p>
            <a:pPr marL="0" indent="0">
              <a:buNone/>
            </a:pPr>
            <a:r>
              <a:rPr lang="en-US" dirty="0"/>
              <a:t>The Ability to Satisfy Users in Terms of Time, Dependability, Communication, and Convenience</a:t>
            </a:r>
          </a:p>
        </p:txBody>
      </p:sp>
    </p:spTree>
    <p:extLst>
      <p:ext uri="{BB962C8B-B14F-4D97-AF65-F5344CB8AC3E}">
        <p14:creationId xmlns:p14="http://schemas.microsoft.com/office/powerpoint/2010/main" val="387054173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A0275-6446-C946-B268-70D61AC0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68C47-9728-FF4F-847E-C524820DF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19200"/>
            <a:ext cx="7543800" cy="4983163"/>
          </a:xfrm>
        </p:spPr>
        <p:txBody>
          <a:bodyPr/>
          <a:lstStyle/>
          <a:p>
            <a:r>
              <a:rPr lang="en-US" sz="2400" dirty="0"/>
              <a:t>Rady Labs- </a:t>
            </a:r>
            <a:r>
              <a:rPr lang="en-US" sz="2400" b="1" dirty="0"/>
              <a:t>please complete by no later than March 4th.</a:t>
            </a:r>
          </a:p>
          <a:p>
            <a:r>
              <a:rPr lang="en-US" sz="2400" dirty="0"/>
              <a:t>Office hours reminder -  </a:t>
            </a:r>
            <a:r>
              <a:rPr lang="en-US" sz="2400" b="1" dirty="0"/>
              <a:t>1:30 </a:t>
            </a:r>
            <a:r>
              <a:rPr lang="en-US" sz="2400" b="1" baseline="30000" dirty="0"/>
              <a:t>_</a:t>
            </a:r>
            <a:r>
              <a:rPr lang="en-US" sz="2400" b="1" dirty="0"/>
              <a:t> 2:30 p.m. on Monday, March 2</a:t>
            </a:r>
            <a:r>
              <a:rPr lang="en-US" sz="2400" b="1" baseline="30000" dirty="0"/>
              <a:t>nd</a:t>
            </a:r>
            <a:r>
              <a:rPr lang="en-US" sz="2400" b="1" dirty="0"/>
              <a:t>. 2E108 Rady Undergrad Offices</a:t>
            </a:r>
          </a:p>
          <a:p>
            <a:r>
              <a:rPr lang="en-US" sz="2400" b="1" dirty="0"/>
              <a:t>CAPE Professor Evaluation</a:t>
            </a:r>
          </a:p>
          <a:p>
            <a:pPr lvl="1"/>
            <a:r>
              <a:rPr lang="en-US" sz="2400" b="1" dirty="0"/>
              <a:t>March 4th to March 15th </a:t>
            </a:r>
            <a:r>
              <a:rPr lang="en-US" sz="2400" dirty="0"/>
              <a:t>You will receive several email reminders to complete the survey</a:t>
            </a:r>
          </a:p>
          <a:p>
            <a:pPr lvl="1"/>
            <a:r>
              <a:rPr lang="en-US" sz="2400" b="1" dirty="0">
                <a:solidFill>
                  <a:srgbClr val="00B050"/>
                </a:solidFill>
              </a:rPr>
              <a:t>EXTRA CREDIT ! </a:t>
            </a:r>
            <a:endParaRPr lang="en-US" sz="2400" b="1" dirty="0"/>
          </a:p>
          <a:p>
            <a:pPr lvl="2"/>
            <a:r>
              <a:rPr lang="en-US" sz="2000" b="1" dirty="0">
                <a:solidFill>
                  <a:srgbClr val="00B050"/>
                </a:solidFill>
              </a:rPr>
              <a:t>2% points </a:t>
            </a:r>
            <a:r>
              <a:rPr lang="en-US" sz="2000" dirty="0">
                <a:solidFill>
                  <a:srgbClr val="00B050"/>
                </a:solidFill>
              </a:rPr>
              <a:t>towards </a:t>
            </a:r>
            <a:r>
              <a:rPr lang="en-US" sz="2000" b="1" dirty="0">
                <a:solidFill>
                  <a:srgbClr val="00B050"/>
                </a:solidFill>
              </a:rPr>
              <a:t>Final Exam Grade </a:t>
            </a:r>
            <a:r>
              <a:rPr lang="en-US" sz="2000" dirty="0">
                <a:solidFill>
                  <a:srgbClr val="00B050"/>
                </a:solidFill>
              </a:rPr>
              <a:t>for completion of CAPE (take a screen shot of ”completed” page, send to Alli)</a:t>
            </a:r>
          </a:p>
          <a:p>
            <a:pPr lvl="2"/>
            <a:r>
              <a:rPr lang="en-US" sz="2000" b="1" dirty="0">
                <a:solidFill>
                  <a:srgbClr val="00B050"/>
                </a:solidFill>
              </a:rPr>
              <a:t>3% points towards Final Exam Grade </a:t>
            </a:r>
            <a:r>
              <a:rPr lang="en-US" sz="2000" dirty="0">
                <a:solidFill>
                  <a:srgbClr val="00B050"/>
                </a:solidFill>
              </a:rPr>
              <a:t>if &gt;90% of the class completes the CAPE survey!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54948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52698" y="356048"/>
            <a:ext cx="8001000" cy="6096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15-10</a:t>
            </a:r>
            <a:r>
              <a:rPr lang="en-US" sz="2800" dirty="0"/>
              <a:t>  Supply chain managers balance total logistics cost factors against customer service factors.</a:t>
            </a:r>
          </a:p>
        </p:txBody>
      </p:sp>
      <p:pic>
        <p:nvPicPr>
          <p:cNvPr id="9" name="Content Placeholder 8" descr="An illustration depicts the balancing of total logistics cost factors and customer service factors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44707"/>
            <a:ext cx="6858000" cy="4096586"/>
          </a:xfrm>
          <a:prstGeom prst="rect">
            <a:avLst/>
          </a:prstGeom>
        </p:spPr>
      </p:pic>
      <p:sp>
        <p:nvSpPr>
          <p:cNvPr id="7" name="Text Placeholder 6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6605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AutoShape 2"/>
          <p:cNvSpPr>
            <a:spLocks noChangeArrowheads="1"/>
          </p:cNvSpPr>
          <p:nvPr/>
        </p:nvSpPr>
        <p:spPr bwMode="auto">
          <a:xfrm>
            <a:off x="995997" y="152400"/>
            <a:ext cx="7767003" cy="1598612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dirty="0">
              <a:solidFill>
                <a:srgbClr val="A50532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391400" cy="1143000"/>
          </a:xfrm>
        </p:spPr>
        <p:txBody>
          <a:bodyPr/>
          <a:lstStyle/>
          <a:p>
            <a:pPr eaLnBrk="1" hangingPunct="1"/>
            <a:r>
              <a:rPr lang="en-US" sz="3200" b="1" dirty="0">
                <a:solidFill>
                  <a:srgbClr val="00B0F0"/>
                </a:solidFill>
              </a:rPr>
              <a:t>VIDEO CASE </a:t>
            </a:r>
            <a:r>
              <a:rPr lang="is-IS" sz="3200" b="1" dirty="0">
                <a:solidFill>
                  <a:srgbClr val="00B0F0"/>
                </a:solidFill>
              </a:rPr>
              <a:t>15</a:t>
            </a:r>
            <a:br>
              <a:rPr lang="en-US" b="1" dirty="0">
                <a:solidFill>
                  <a:srgbClr val="00B0F0"/>
                </a:solidFill>
                <a:latin typeface="Cantoria MT Std" charset="0"/>
              </a:rPr>
            </a:br>
            <a:r>
              <a:rPr lang="en-US" b="1" dirty="0">
                <a:solidFill>
                  <a:srgbClr val="00B0F0"/>
                </a:solidFill>
              </a:rPr>
              <a:t>AMAZON: DELIVERING THE EARTH’S BIGGEST SELECTION!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A032E3B-7885-4E28-A5EA-A3D263120DD9}"/>
              </a:ext>
            </a:extLst>
          </p:cNvPr>
          <p:cNvSpPr txBox="1">
            <a:spLocks/>
          </p:cNvSpPr>
          <p:nvPr/>
        </p:nvSpPr>
        <p:spPr>
          <a:xfrm>
            <a:off x="2763301" y="3074627"/>
            <a:ext cx="3609459" cy="236207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Amazon Video Case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8" name="Picture 12" descr="Click for the Amazon video case.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775" y="3875984"/>
            <a:ext cx="79851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021643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685800"/>
            <a:ext cx="7848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64095DB-31CF-1546-A5A3-685E76C39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634" y="2286000"/>
            <a:ext cx="1549400" cy="154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083AA7-5588-7347-BD08-32FCFD901F95}"/>
              </a:ext>
            </a:extLst>
          </p:cNvPr>
          <p:cNvSpPr txBox="1"/>
          <p:nvPr/>
        </p:nvSpPr>
        <p:spPr>
          <a:xfrm>
            <a:off x="2803634" y="4191000"/>
            <a:ext cx="5680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case study in Multi-Channel Marketing</a:t>
            </a:r>
          </a:p>
        </p:txBody>
      </p:sp>
    </p:spTree>
    <p:extLst>
      <p:ext uri="{BB962C8B-B14F-4D97-AF65-F5344CB8AC3E}">
        <p14:creationId xmlns:p14="http://schemas.microsoft.com/office/powerpoint/2010/main" val="935737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36AEC-B6BA-5741-B442-8367194F8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 - HBO</a:t>
            </a:r>
          </a:p>
        </p:txBody>
      </p:sp>
      <p:pic>
        <p:nvPicPr>
          <p:cNvPr id="4" name="Content Placeholder 3">
            <a:hlinkClick r:id="rId2"/>
            <a:extLst>
              <a:ext uri="{FF2B5EF4-FFF2-40B4-BE49-F238E27FC236}">
                <a16:creationId xmlns:a16="http://schemas.microsoft.com/office/drawing/2014/main" id="{3DC63500-BFA6-AC4F-93CB-3793B5DCF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5569" y="1143000"/>
            <a:ext cx="3510100" cy="1835002"/>
          </a:xfrm>
        </p:spPr>
      </p:pic>
      <p:pic>
        <p:nvPicPr>
          <p:cNvPr id="5" name="Picture 4" descr="A beach with a mountain in the background&#13;&#10;&#13;&#10;Description automatically generated">
            <a:hlinkClick r:id="rId4"/>
            <a:extLst>
              <a:ext uri="{FF2B5EF4-FFF2-40B4-BE49-F238E27FC236}">
                <a16:creationId xmlns:a16="http://schemas.microsoft.com/office/drawing/2014/main" id="{C7474365-1C30-0542-B0BE-DE870C1212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119272"/>
            <a:ext cx="3512669" cy="1835002"/>
          </a:xfrm>
          <a:prstGeom prst="rect">
            <a:avLst/>
          </a:prstGeom>
        </p:spPr>
      </p:pic>
      <p:pic>
        <p:nvPicPr>
          <p:cNvPr id="7" name="Picture 6" descr="A bus that is parked on the side of a road&#13;&#10;&#13;&#10;Description automatically generated">
            <a:hlinkClick r:id="rId6"/>
            <a:extLst>
              <a:ext uri="{FF2B5EF4-FFF2-40B4-BE49-F238E27FC236}">
                <a16:creationId xmlns:a16="http://schemas.microsoft.com/office/drawing/2014/main" id="{778ED2E3-7203-5242-B0E4-CA1378BD52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143000"/>
            <a:ext cx="3378200" cy="1835002"/>
          </a:xfrm>
          <a:prstGeom prst="rect">
            <a:avLst/>
          </a:prstGeom>
        </p:spPr>
      </p:pic>
      <p:pic>
        <p:nvPicPr>
          <p:cNvPr id="9" name="Picture 8">
            <a:hlinkClick r:id="rId8"/>
            <a:extLst>
              <a:ext uri="{FF2B5EF4-FFF2-40B4-BE49-F238E27FC236}">
                <a16:creationId xmlns:a16="http://schemas.microsoft.com/office/drawing/2014/main" id="{964D61A8-9FFD-8A47-9B72-3451A525BB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99" y="3119272"/>
            <a:ext cx="3378201" cy="183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13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685800"/>
            <a:ext cx="7848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57500" y="2743201"/>
            <a:ext cx="51816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sz="1600" b="1" dirty="0">
                <a:latin typeface="+mn-lt"/>
                <a:cs typeface="Calibri" charset="0"/>
              </a:rPr>
              <a:t>MGT 103 Lecture #8</a:t>
            </a:r>
          </a:p>
          <a:p>
            <a:pPr eaLnBrk="1" hangingPunct="1">
              <a:defRPr/>
            </a:pPr>
            <a:r>
              <a:rPr lang="en-US" sz="1600" b="1" dirty="0">
                <a:latin typeface="+mn-lt"/>
                <a:cs typeface="Calibri" charset="0"/>
              </a:rPr>
              <a:t>The ”Place”- Marketing Channels</a:t>
            </a:r>
          </a:p>
          <a:p>
            <a:pPr eaLnBrk="1" hangingPunct="1">
              <a:defRPr/>
            </a:pPr>
            <a:r>
              <a:rPr lang="en-US" sz="1600" b="1" dirty="0">
                <a:latin typeface="+mn-lt"/>
                <a:cs typeface="Calibri" charset="0"/>
              </a:rPr>
              <a:t>Supply Chain Management</a:t>
            </a:r>
          </a:p>
          <a:p>
            <a:pPr eaLnBrk="1" hangingPunct="1">
              <a:defRPr/>
            </a:pPr>
            <a:r>
              <a:rPr lang="en-US" sz="1600" b="1" dirty="0">
                <a:latin typeface="+mn-lt"/>
                <a:cs typeface="Calibri" charset="0"/>
              </a:rPr>
              <a:t>Retailing &amp; Wholesaling</a:t>
            </a:r>
          </a:p>
          <a:p>
            <a:pPr eaLnBrk="1" hangingPunct="1">
              <a:defRPr/>
            </a:pPr>
            <a:r>
              <a:rPr lang="en-US" sz="1600" b="1" dirty="0">
                <a:latin typeface="+mn-lt"/>
                <a:cs typeface="Calibri" charset="0"/>
              </a:rPr>
              <a:t>November 21, 2018</a:t>
            </a:r>
          </a:p>
        </p:txBody>
      </p:sp>
    </p:spTree>
    <p:extLst>
      <p:ext uri="{BB962C8B-B14F-4D97-AF65-F5344CB8AC3E}">
        <p14:creationId xmlns:p14="http://schemas.microsoft.com/office/powerpoint/2010/main" val="3279519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36DA-DAC3-BA4C-80F7-2BF5DCB3E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Work…..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9F1BB-78E2-C447-A479-5E6B755E2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771" y="1143000"/>
            <a:ext cx="7543800" cy="4983163"/>
          </a:xfrm>
        </p:spPr>
        <p:txBody>
          <a:bodyPr/>
          <a:lstStyle/>
          <a:p>
            <a:r>
              <a:rPr lang="en-US" dirty="0"/>
              <a:t>Assemble in your work groups for Marketing Plan Project</a:t>
            </a:r>
          </a:p>
          <a:p>
            <a:r>
              <a:rPr lang="en-US" dirty="0"/>
              <a:t>Review key marketing channels used by HBO to promote Game of Thrones</a:t>
            </a:r>
          </a:p>
          <a:p>
            <a:r>
              <a:rPr lang="en-US" dirty="0"/>
              <a:t>What </a:t>
            </a:r>
            <a:r>
              <a:rPr lang="en-US" b="1" dirty="0"/>
              <a:t>additional promotions </a:t>
            </a:r>
            <a:r>
              <a:rPr lang="en-US" dirty="0"/>
              <a:t>would you design using the </a:t>
            </a:r>
            <a:r>
              <a:rPr lang="en-US" b="1" dirty="0"/>
              <a:t>existing channels </a:t>
            </a:r>
          </a:p>
          <a:p>
            <a:r>
              <a:rPr lang="en-US" dirty="0"/>
              <a:t>What</a:t>
            </a:r>
            <a:r>
              <a:rPr lang="en-US" b="1" dirty="0"/>
              <a:t> additional marketing channels </a:t>
            </a:r>
            <a:r>
              <a:rPr lang="en-US" dirty="0"/>
              <a:t>would you use to promote GOT. Why? How would you measure ROI?</a:t>
            </a:r>
          </a:p>
          <a:p>
            <a:r>
              <a:rPr lang="en-US" dirty="0"/>
              <a:t>10 minutes to complete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688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E3BC4-8E52-F14A-A314-384521D78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638"/>
            <a:ext cx="7620000" cy="1143000"/>
          </a:xfrm>
        </p:spPr>
        <p:txBody>
          <a:bodyPr/>
          <a:lstStyle/>
          <a:p>
            <a:r>
              <a:rPr lang="en-US" dirty="0"/>
              <a:t>Final Thoughts for next week……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A39E9-C93A-304D-A3B3-A78B703E3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416379"/>
            <a:ext cx="7696200" cy="4525963"/>
          </a:xfrm>
        </p:spPr>
        <p:txBody>
          <a:bodyPr/>
          <a:lstStyle/>
          <a:p>
            <a:r>
              <a:rPr lang="en-US" b="0" dirty="0"/>
              <a:t>Reading Assignment – Read Chapters 16,17</a:t>
            </a:r>
          </a:p>
          <a:p>
            <a:r>
              <a:rPr lang="en-US" b="0" dirty="0"/>
              <a:t>Homework #2 – eBook Reader due March 4</a:t>
            </a:r>
            <a:r>
              <a:rPr lang="en-US" b="0" baseline="30000" dirty="0"/>
              <a:t>th</a:t>
            </a:r>
            <a:r>
              <a:rPr lang="en-US" b="0" dirty="0"/>
              <a:t>, reach out to Alli or I with questions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67649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685800"/>
            <a:ext cx="7848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2895600"/>
            <a:ext cx="56769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MGT 103 Lecture #13</a:t>
            </a:r>
          </a:p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The ”Place”- Marketing Channels &amp; Supply Chains</a:t>
            </a:r>
          </a:p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Game of Thrones Case Study- Multi-Channel Marketing</a:t>
            </a:r>
          </a:p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February 26, 2020</a:t>
            </a:r>
          </a:p>
        </p:txBody>
      </p:sp>
    </p:spTree>
    <p:extLst>
      <p:ext uri="{BB962C8B-B14F-4D97-AF65-F5344CB8AC3E}">
        <p14:creationId xmlns:p14="http://schemas.microsoft.com/office/powerpoint/2010/main" val="62101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7" name="AutoShape 27"/>
          <p:cNvSpPr>
            <a:spLocks noChangeArrowheads="1"/>
          </p:cNvSpPr>
          <p:nvPr/>
        </p:nvSpPr>
        <p:spPr bwMode="auto">
          <a:xfrm>
            <a:off x="990600" y="274638"/>
            <a:ext cx="79803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800" dirty="0">
              <a:solidFill>
                <a:srgbClr val="A50532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66800" y="274638"/>
            <a:ext cx="7620000" cy="11430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EDDIE BAUER: THE “BRICK, CLICK, AND FLIP” PICK FOR THE ACTIVE OUTDOOR ENTHUSIAST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038600" y="1944756"/>
            <a:ext cx="4780370" cy="296848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Eddie Bauer: Multichannel Marketing Strategy</a:t>
            </a:r>
          </a:p>
          <a:p>
            <a:pPr lvl="1">
              <a:buFont typeface="Arial"/>
              <a:buChar char="•"/>
            </a:pPr>
            <a:r>
              <a:rPr lang="en-US" dirty="0"/>
              <a:t>370 Stores, Web, Catalogs</a:t>
            </a:r>
          </a:p>
          <a:p>
            <a:pPr lvl="1">
              <a:buFont typeface="Arial"/>
              <a:buChar char="•"/>
            </a:pPr>
            <a:r>
              <a:rPr lang="en-US" dirty="0"/>
              <a:t>Brick, Click, and Flip</a:t>
            </a:r>
          </a:p>
          <a:p>
            <a:pPr lvl="1">
              <a:buFont typeface="Arial"/>
              <a:buChar char="•"/>
            </a:pPr>
            <a:r>
              <a:rPr lang="en-US" sz="2800" dirty="0"/>
              <a:t>Complex Supply Chain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61E8E6-E8C8-40BB-8162-7A1837E40903}"/>
              </a:ext>
            </a:extLst>
          </p:cNvPr>
          <p:cNvSpPr txBox="1">
            <a:spLocks/>
          </p:cNvSpPr>
          <p:nvPr/>
        </p:nvSpPr>
        <p:spPr>
          <a:xfrm>
            <a:off x="4875415" y="5334000"/>
            <a:ext cx="2417175" cy="15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Eddie Bauer</a:t>
            </a:r>
          </a:p>
          <a:p>
            <a:r>
              <a:rPr lang="en-US" sz="1800" dirty="0"/>
              <a:t>Website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6" name="Picture 19" descr="Click for Eddie Bauer website.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105400"/>
            <a:ext cx="79851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45" y="1955249"/>
            <a:ext cx="2784069" cy="3150151"/>
          </a:xfrm>
          <a:prstGeom prst="rect">
            <a:avLst/>
          </a:prstGeom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121BFFF-DEAF-4756-B5BE-C6DB08E55F89}"/>
              </a:ext>
            </a:extLst>
          </p:cNvPr>
          <p:cNvSpPr txBox="1">
            <a:spLocks/>
          </p:cNvSpPr>
          <p:nvPr/>
        </p:nvSpPr>
        <p:spPr>
          <a:xfrm>
            <a:off x="163357" y="54102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b="0" dirty="0"/>
              <a:t>© McGraw-Hill Education/Mike Hruby, photographer</a:t>
            </a:r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182617656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43000" y="160338"/>
            <a:ext cx="7904163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3914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NATURE AND IMPORTANCE OF MARKETING CHANNELS</a:t>
            </a:r>
            <a:br>
              <a:rPr lang="en-US" sz="32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CUSTOMER VALUE CREATED BY INTERMEDIARIES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447800" y="1778000"/>
            <a:ext cx="7239000" cy="43481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64FF"/>
                </a:solidFill>
                <a:hlinkClick r:id="" action="ppaction://noaction"/>
              </a:rPr>
              <a:t>Marketing Channel</a:t>
            </a:r>
            <a:endParaRPr lang="en-US" sz="2800" i="1" u="sng" dirty="0">
              <a:solidFill>
                <a:srgbClr val="0064FF"/>
              </a:solidFill>
            </a:endParaRPr>
          </a:p>
          <a:p>
            <a:r>
              <a:rPr lang="en-US" sz="2800" dirty="0"/>
              <a:t>Products and Services Flow Through Intermediaries </a:t>
            </a:r>
          </a:p>
          <a:p>
            <a:r>
              <a:rPr lang="en-US" sz="2800" dirty="0"/>
              <a:t>Functions Intermediaries Perform:</a:t>
            </a:r>
          </a:p>
          <a:p>
            <a:pPr lvl="1">
              <a:buFont typeface="Arial"/>
              <a:buChar char="•"/>
            </a:pPr>
            <a:r>
              <a:rPr lang="en-US" dirty="0"/>
              <a:t>Transactional Function</a:t>
            </a:r>
          </a:p>
          <a:p>
            <a:pPr lvl="1">
              <a:buFont typeface="Arial"/>
              <a:buChar char="•"/>
            </a:pPr>
            <a:r>
              <a:rPr lang="en-US" dirty="0"/>
              <a:t>Logistical Function</a:t>
            </a:r>
          </a:p>
          <a:p>
            <a:pPr lvl="1">
              <a:buFont typeface="Arial"/>
              <a:buChar char="•"/>
            </a:pPr>
            <a:r>
              <a:rPr lang="en-US" dirty="0"/>
              <a:t>Facilitating Function</a:t>
            </a:r>
          </a:p>
          <a:p>
            <a:pPr>
              <a:buFont typeface="Arial"/>
              <a:buChar char="•"/>
            </a:pPr>
            <a:r>
              <a:rPr lang="en-US" sz="2800" dirty="0"/>
              <a:t>Utilities Received by Consumers:</a:t>
            </a:r>
          </a:p>
          <a:p>
            <a:pPr lvl="1">
              <a:buFont typeface="Arial"/>
              <a:buChar char="•"/>
            </a:pPr>
            <a:r>
              <a:rPr lang="en-US" dirty="0"/>
              <a:t>Time, Place, Form</a:t>
            </a:r>
          </a:p>
        </p:txBody>
      </p:sp>
    </p:spTree>
    <p:extLst>
      <p:ext uri="{BB962C8B-B14F-4D97-AF65-F5344CB8AC3E}">
        <p14:creationId xmlns:p14="http://schemas.microsoft.com/office/powerpoint/2010/main" val="109112849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90600" y="228600"/>
            <a:ext cx="8153400" cy="6096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15-1</a:t>
            </a:r>
            <a:r>
              <a:rPr lang="en-US" sz="2400" dirty="0"/>
              <a:t>  Terms used for marketing intermediaries vary in specificity and use in consumer and business markets.</a:t>
            </a:r>
          </a:p>
        </p:txBody>
      </p:sp>
      <p:pic>
        <p:nvPicPr>
          <p:cNvPr id="9" name="Content Placeholder 8" descr="A graphic lists terms and definitions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95399"/>
            <a:ext cx="7543800" cy="4572001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" action="ppaction://noaction"/>
              </a:rPr>
              <a:t>Jump to Appendix 1 long image description</a:t>
            </a:r>
          </a:p>
        </p:txBody>
      </p:sp>
      <p:sp>
        <p:nvSpPr>
          <p:cNvPr id="7" name="Text Placeholder 6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3496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90600" y="457200"/>
            <a:ext cx="8229600" cy="6096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15-2</a:t>
            </a:r>
            <a:r>
              <a:rPr lang="en-US" sz="2800" dirty="0"/>
              <a:t>  Marketing channel intermediaries perform three functions, each consisting of different activities.</a:t>
            </a:r>
          </a:p>
        </p:txBody>
      </p:sp>
      <p:pic>
        <p:nvPicPr>
          <p:cNvPr id="9" name="Content Placeholder 8" descr="A graphic lists three types of functions and their related activities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95053"/>
            <a:ext cx="7543800" cy="4001293"/>
          </a:xfrm>
          <a:prstGeom prst="rect">
            <a:avLst/>
          </a:prstGeom>
        </p:spPr>
      </p:pic>
      <p:sp>
        <p:nvSpPr>
          <p:cNvPr id="7" name="Text Placeholder 6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9871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152400"/>
            <a:ext cx="7980363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470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MARKETING CHANNEL STRUCTURE AND ORGANIZATION</a:t>
            </a:r>
            <a:br>
              <a:rPr lang="en-US" sz="32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MARKETING CHANNELS FOR CONSUMER PRODUCTS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371600" y="1591339"/>
            <a:ext cx="7315200" cy="44243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Direct Channel </a:t>
            </a:r>
          </a:p>
          <a:p>
            <a:pPr lvl="1">
              <a:buFont typeface="Arial"/>
              <a:buChar char="•"/>
            </a:pPr>
            <a:r>
              <a:rPr lang="en-US" dirty="0"/>
              <a:t>Producer </a:t>
            </a:r>
            <a:r>
              <a:rPr lang="en-US" dirty="0">
                <a:sym typeface="Wingdings 3" charset="0"/>
              </a:rPr>
              <a:t> Consumer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Indirect Channel</a:t>
            </a:r>
          </a:p>
          <a:p>
            <a:pPr lvl="1">
              <a:buFont typeface="Arial"/>
              <a:buChar char="•"/>
            </a:pPr>
            <a:r>
              <a:rPr lang="en-US" dirty="0"/>
              <a:t>Producer </a:t>
            </a:r>
            <a:r>
              <a:rPr lang="en-US" dirty="0">
                <a:sym typeface="Wingdings 3" charset="0"/>
              </a:rPr>
              <a:t> </a:t>
            </a:r>
            <a:r>
              <a:rPr lang="en-US" dirty="0"/>
              <a:t>Retailers </a:t>
            </a:r>
            <a:r>
              <a:rPr lang="en-US" dirty="0">
                <a:sym typeface="Wingdings 3" charset="0"/>
              </a:rPr>
              <a:t> Consumers</a:t>
            </a:r>
          </a:p>
          <a:p>
            <a:pPr lvl="1">
              <a:buFont typeface="Arial"/>
              <a:buChar char="•"/>
            </a:pPr>
            <a:r>
              <a:rPr lang="en-US" dirty="0"/>
              <a:t>Producer </a:t>
            </a:r>
            <a:r>
              <a:rPr lang="en-US" dirty="0">
                <a:sym typeface="Wingdings 3" charset="0"/>
              </a:rPr>
              <a:t> </a:t>
            </a:r>
            <a:r>
              <a:rPr lang="en-US" dirty="0"/>
              <a:t>Wholesalers </a:t>
            </a:r>
            <a:r>
              <a:rPr lang="en-US" dirty="0">
                <a:sym typeface="Wingdings 3" charset="0"/>
              </a:rPr>
              <a:t> </a:t>
            </a:r>
            <a:r>
              <a:rPr lang="en-US" dirty="0"/>
              <a:t>Retailers </a:t>
            </a:r>
            <a:r>
              <a:rPr lang="en-US" dirty="0">
                <a:sym typeface="Wingdings 3" charset="0"/>
              </a:rPr>
              <a:t> Consumers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dirty="0"/>
              <a:t>Producer </a:t>
            </a:r>
            <a:r>
              <a:rPr lang="en-US" dirty="0">
                <a:sym typeface="Wingdings 3" charset="0"/>
              </a:rPr>
              <a:t> </a:t>
            </a:r>
            <a:r>
              <a:rPr lang="en-US" dirty="0"/>
              <a:t>Agents </a:t>
            </a:r>
            <a:r>
              <a:rPr lang="en-US" dirty="0">
                <a:sym typeface="Wingdings 3" charset="0"/>
              </a:rPr>
              <a:t> </a:t>
            </a:r>
            <a:r>
              <a:rPr lang="en-US" dirty="0"/>
              <a:t>Wholesalers </a:t>
            </a:r>
            <a:r>
              <a:rPr lang="en-US" dirty="0">
                <a:sym typeface="Wingdings 3" charset="0"/>
              </a:rPr>
              <a:t> </a:t>
            </a:r>
            <a:r>
              <a:rPr lang="en-US" dirty="0"/>
              <a:t>Retailers </a:t>
            </a:r>
            <a:r>
              <a:rPr lang="en-US" dirty="0">
                <a:sym typeface="Wingdings 3" charset="0"/>
              </a:rPr>
              <a:t> Consumers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417" y="1828800"/>
            <a:ext cx="2585383" cy="1721865"/>
          </a:xfrm>
          <a:prstGeom prst="rect">
            <a:avLst/>
          </a:prstGeom>
        </p:spPr>
      </p:pic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DECE1855-2658-4B7D-84CB-94004B8B9E01}"/>
              </a:ext>
            </a:extLst>
          </p:cNvPr>
          <p:cNvSpPr txBox="1">
            <a:spLocks/>
          </p:cNvSpPr>
          <p:nvPr/>
        </p:nvSpPr>
        <p:spPr>
          <a:xfrm>
            <a:off x="5016500" y="3618004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b="0" dirty="0"/>
              <a:t>© Ben Hider/Getty Images</a:t>
            </a:r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279627045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83673" y="304800"/>
            <a:ext cx="8153400" cy="6096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15-3</a:t>
            </a:r>
            <a:r>
              <a:rPr lang="en-US" sz="2400" dirty="0"/>
              <a:t>  Common marketing channels for consumer products and services by the kind and number of intermediaries.</a:t>
            </a:r>
          </a:p>
        </p:txBody>
      </p:sp>
      <p:pic>
        <p:nvPicPr>
          <p:cNvPr id="9" name="Content Placeholder 8" descr="A graphic lists four consumer products and services marketing channels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371600"/>
            <a:ext cx="5954897" cy="4621167"/>
          </a:xfrm>
          <a:prstGeom prst="rect">
            <a:avLst/>
          </a:prstGeom>
        </p:spPr>
      </p:pic>
      <p:sp>
        <p:nvSpPr>
          <p:cNvPr id="7" name="Text Placeholder 6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6131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43000" y="342901"/>
            <a:ext cx="7840265" cy="12573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295400" y="342901"/>
            <a:ext cx="8229600" cy="11430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MARKETING CHANNEL STRUCTURE AND ORGANIZATION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MARKETING CHANNELS FOR BUSINESS OFFERINGS</a:t>
            </a:r>
            <a:endParaRPr lang="en-US" sz="2400" b="1" dirty="0">
              <a:solidFill>
                <a:srgbClr val="00B0F0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295400" y="1904999"/>
            <a:ext cx="7391400" cy="26935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Direct Channel</a:t>
            </a:r>
          </a:p>
          <a:p>
            <a:pPr lvl="1">
              <a:buFont typeface="Arial"/>
              <a:buChar char="•"/>
            </a:pPr>
            <a:r>
              <a:rPr lang="en-US" dirty="0"/>
              <a:t>Producer </a:t>
            </a:r>
            <a:r>
              <a:rPr lang="en-US" dirty="0">
                <a:sym typeface="Wingdings 3" charset="0"/>
              </a:rPr>
              <a:t> Industrial User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Indirect Channel</a:t>
            </a:r>
          </a:p>
          <a:p>
            <a:pPr lvl="1">
              <a:buFont typeface="Arial"/>
              <a:buChar char="•"/>
            </a:pPr>
            <a:r>
              <a:rPr lang="en-US" dirty="0"/>
              <a:t>Producer </a:t>
            </a:r>
            <a:r>
              <a:rPr lang="en-US" dirty="0">
                <a:sym typeface="Wingdings 3" charset="0"/>
              </a:rPr>
              <a:t> </a:t>
            </a:r>
            <a:r>
              <a:rPr lang="en-US" dirty="0"/>
              <a:t>Industrial Distributor </a:t>
            </a:r>
            <a:r>
              <a:rPr lang="en-US" dirty="0">
                <a:sym typeface="Wingdings 3" charset="0"/>
              </a:rPr>
              <a:t> Industrial User</a:t>
            </a:r>
          </a:p>
          <a:p>
            <a:pPr lvl="1">
              <a:buFont typeface="Arial"/>
              <a:buChar char="•"/>
            </a:pPr>
            <a:r>
              <a:rPr lang="en-US" dirty="0"/>
              <a:t>Producer </a:t>
            </a:r>
            <a:r>
              <a:rPr lang="en-US" dirty="0">
                <a:sym typeface="Wingdings 3" charset="0"/>
              </a:rPr>
              <a:t> </a:t>
            </a:r>
            <a:r>
              <a:rPr lang="en-US" dirty="0"/>
              <a:t>Agents </a:t>
            </a:r>
            <a:r>
              <a:rPr lang="en-US" dirty="0">
                <a:sym typeface="Wingdings 3" charset="0"/>
              </a:rPr>
              <a:t> Industrial User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dirty="0"/>
              <a:t>Producer </a:t>
            </a:r>
            <a:r>
              <a:rPr lang="en-US" dirty="0">
                <a:sym typeface="Wingdings 3" charset="0"/>
              </a:rPr>
              <a:t> </a:t>
            </a:r>
            <a:r>
              <a:rPr lang="en-US" dirty="0"/>
              <a:t>Agents </a:t>
            </a:r>
            <a:r>
              <a:rPr lang="en-US" dirty="0">
                <a:sym typeface="Wingdings 3" charset="0"/>
              </a:rPr>
              <a:t> </a:t>
            </a:r>
            <a:r>
              <a:rPr lang="en-US" dirty="0"/>
              <a:t>Industrial Distributors </a:t>
            </a:r>
            <a:r>
              <a:rPr lang="en-US" dirty="0">
                <a:sym typeface="Wingdings 3" charset="0"/>
              </a:rPr>
              <a:t> Industrial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73379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General Presentation-building-side">
  <a:themeElements>
    <a:clrScheme name="Otterson_powerpoi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tterson_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Otterson_powerpo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LongProperties xmlns="http://schemas.microsoft.com/office/2006/metadata/longPropertie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3D0D3045D2FF4FB51A5B63DF3AAA65" ma:contentTypeVersion="3" ma:contentTypeDescription="Create a new document." ma:contentTypeScope="" ma:versionID="6841a04a395bc456f6e306e967f3d95c">
  <xsd:schema xmlns:xsd="http://www.w3.org/2001/XMLSchema" xmlns:p="http://schemas.microsoft.com/office/2006/metadata/properties" xmlns:ns1="http://schemas.microsoft.com/sharepoint/v3" xmlns:ns2="8dfc9360-30d7-44fa-9454-8814658167eb" targetNamespace="http://schemas.microsoft.com/office/2006/metadata/properties" ma:root="true" ma:fieldsID="9af39eaed083fb799ebbfefa202d23f3" ns1:_="" ns2:_="">
    <xsd:import namespace="http://schemas.microsoft.com/sharepoint/v3"/>
    <xsd:import namespace="8dfc9360-30d7-44fa-9454-8814658167eb"/>
    <xsd:element name="properties">
      <xsd:complexType>
        <xsd:sequence>
          <xsd:element name="documentManagement">
            <xsd:complexType>
              <xsd:all>
                <xsd:element ref="ns2:Document_x0020_Audience" minOccurs="0"/>
                <xsd:element ref="ns2:Kind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6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7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dms="http://schemas.microsoft.com/office/2006/documentManagement/types" targetNamespace="8dfc9360-30d7-44fa-9454-8814658167eb" elementFormDefault="qualified">
    <xsd:import namespace="http://schemas.microsoft.com/office/2006/documentManagement/types"/>
    <xsd:element name="Document_x0020_Audience" ma:index="2" nillable="true" ma:displayName="Document Audience" ma:default="Frequently Used" ma:internalName="Document_x0020_Audienc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Frequently Used"/>
                    <xsd:enumeration value="Faculty Assistant"/>
                    <xsd:enumeration value="Alumni"/>
                    <xsd:enumeration value="Students"/>
                  </xsd:restriction>
                </xsd:simpleType>
              </xsd:element>
            </xsd:sequence>
          </xsd:extension>
        </xsd:complexContent>
      </xsd:complexType>
    </xsd:element>
    <xsd:element name="Kind" ma:index="3" nillable="true" ma:displayName="Kind" ma:default="CDs" ma:format="Dropdown" ma:internalName="Kind">
      <xsd:simpleType>
        <xsd:union memberTypes="dms:Text">
          <xsd:simpleType>
            <xsd:restriction base="dms:Choice">
              <xsd:enumeration value="CDs"/>
              <xsd:enumeration value="Course Materials"/>
              <xsd:enumeration value="Forms"/>
              <xsd:enumeration value="Guidelines"/>
              <xsd:enumeration value="Insert Files"/>
              <xsd:enumeration value="Mailing Labels"/>
              <xsd:enumeration value="Maps"/>
              <xsd:enumeration value="Marketing Materials"/>
              <xsd:enumeration value="Name Badges"/>
              <xsd:enumeration value="PowerPoint"/>
              <xsd:enumeration value="Signage"/>
              <xsd:enumeration value="Stationery"/>
              <xsd:enumeration value="Web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 ma:readOnly="tru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>
  <documentManagement>
    <Kind xmlns="8dfc9360-30d7-44fa-9454-8814658167eb">Course Materials</Kind>
    <Document_x0020_Audience xmlns="8dfc9360-30d7-44fa-9454-8814658167eb"/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AF5EBA2-B4B7-41E0-9B6A-EF41C3DE360E}">
  <ds:schemaRefs>
    <ds:schemaRef ds:uri="http://schemas.microsoft.com/office/2006/metadata/longProperties"/>
  </ds:schemaRefs>
</ds:datastoreItem>
</file>

<file path=customXml/itemProps2.xml><?xml version="1.0" encoding="utf-8"?>
<ds:datastoreItem xmlns:ds="http://schemas.openxmlformats.org/officeDocument/2006/customXml" ds:itemID="{A9056A18-FDE8-4B63-AE74-C7463994AC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dfc9360-30d7-44fa-9454-8814658167eb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C11867CF-15CD-4A8E-9B76-7943E78E437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069410F0-41F1-42B4-BB9F-D8918C5FCEB4}">
  <ds:schemaRefs>
    <ds:schemaRef ds:uri="http://www.w3.org/XML/1998/namespace"/>
    <ds:schemaRef ds:uri="http://purl.org/dc/dcmitype/"/>
    <ds:schemaRef ds:uri="http://purl.org/dc/terms/"/>
    <ds:schemaRef ds:uri="http://purl.org/dc/elements/1.1/"/>
    <ds:schemaRef ds:uri="8dfc9360-30d7-44fa-9454-8814658167eb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General Presentation-building-side</Template>
  <TotalTime>3117</TotalTime>
  <Words>852</Words>
  <Application>Microsoft Macintosh PowerPoint</Application>
  <PresentationFormat>On-screen Show (4:3)</PresentationFormat>
  <Paragraphs>133</Paragraphs>
  <Slides>27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Cantoria MT Std</vt:lpstr>
      <vt:lpstr>General Presentation-building-side</vt:lpstr>
      <vt:lpstr>The Rady School of Management </vt:lpstr>
      <vt:lpstr>Announcements</vt:lpstr>
      <vt:lpstr>EDDIE BAUER: THE “BRICK, CLICK, AND FLIP” PICK FOR THE ACTIVE OUTDOOR ENTHUSIAST</vt:lpstr>
      <vt:lpstr>NATURE AND IMPORTANCE OF MARKETING CHANNELS CUSTOMER VALUE CREATED BY INTERMEDIARIES</vt:lpstr>
      <vt:lpstr>FIGURE 15-1  Terms used for marketing intermediaries vary in specificity and use in consumer and business markets.</vt:lpstr>
      <vt:lpstr>FIGURE 15-2  Marketing channel intermediaries perform three functions, each consisting of different activities.</vt:lpstr>
      <vt:lpstr>MARKETING CHANNEL STRUCTURE AND ORGANIZATION MARKETING CHANNELS FOR CONSUMER PRODUCTS</vt:lpstr>
      <vt:lpstr>FIGURE 15-3  Common marketing channels for consumer products and services by the kind and number of intermediaries.</vt:lpstr>
      <vt:lpstr>MARKETING CHANNEL STRUCTURE AND ORGANIZATION MARKETING CHANNELS FOR BUSINESS OFFERINGS</vt:lpstr>
      <vt:lpstr>FIGURE 15-4  Common marketing channels for business products and services by the kind and number of intermediaries.</vt:lpstr>
      <vt:lpstr>INTERNET MARKETING CHANNELS </vt:lpstr>
      <vt:lpstr>FIGURE 15-5  Consumer electronic marketing channels are similar to those for consumer products and services.</vt:lpstr>
      <vt:lpstr>DIRECT AND MULTICHANNEL MARKETING</vt:lpstr>
      <vt:lpstr>MARKETING CHANNEL CHOICE AND MANAGEMENT FACTORS AFFECTING CHANNEL CHOICE</vt:lpstr>
      <vt:lpstr>MARKETING CHANNEL CHOICE AND MANAGEMENT CHANNEL CHOICE CONSIDERATIONS</vt:lpstr>
      <vt:lpstr>APPLYING MARKETING METRICS Channel Sales and Profit at Charlesburg Furniture</vt:lpstr>
      <vt:lpstr>LOGISTICS AND SUPPLY CHAIN MANAGEMENT KEY CONCEPTS</vt:lpstr>
      <vt:lpstr>FIGURE 15-9  The automotive supply chain includes thousands of firms that provide the functional components, parts, etc. in a car.</vt:lpstr>
      <vt:lpstr>TWO CONCEPTS OF LOGISTICS MANAGEMENT IN A SUPPLY CHAIN</vt:lpstr>
      <vt:lpstr>FIGURE 15-10  Supply chain managers balance total logistics cost factors against customer service factors.</vt:lpstr>
      <vt:lpstr>VIDEO CASE 15 AMAZON: DELIVERING THE EARTH’S BIGGEST SELECTION!</vt:lpstr>
      <vt:lpstr>The Rady School of Management </vt:lpstr>
      <vt:lpstr>Game of Thrones - HBO</vt:lpstr>
      <vt:lpstr>The Rady School of Management </vt:lpstr>
      <vt:lpstr>Group Work…..</vt:lpstr>
      <vt:lpstr>Final Thoughts for next week……</vt:lpstr>
      <vt:lpstr>The Rady School of Management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Undergraduate Programs</dc:title>
  <dc:creator>gazarabadi</dc:creator>
  <cp:lastModifiedBy>Burt De Mill</cp:lastModifiedBy>
  <cp:revision>196</cp:revision>
  <cp:lastPrinted>2013-04-01T20:55:20Z</cp:lastPrinted>
  <dcterms:created xsi:type="dcterms:W3CDTF">2011-10-17T21:09:11Z</dcterms:created>
  <dcterms:modified xsi:type="dcterms:W3CDTF">2020-02-25T18:26:30Z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